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302" r:id="rId3"/>
    <p:sldId id="257" r:id="rId4"/>
    <p:sldId id="258" r:id="rId5"/>
    <p:sldId id="259" r:id="rId6"/>
    <p:sldId id="261" r:id="rId7"/>
    <p:sldId id="262" r:id="rId8"/>
    <p:sldId id="263" r:id="rId9"/>
    <p:sldId id="260" r:id="rId10"/>
    <p:sldId id="285" r:id="rId11"/>
    <p:sldId id="286" r:id="rId12"/>
    <p:sldId id="264" r:id="rId13"/>
    <p:sldId id="266" r:id="rId14"/>
    <p:sldId id="267" r:id="rId15"/>
    <p:sldId id="268" r:id="rId16"/>
    <p:sldId id="269" r:id="rId17"/>
    <p:sldId id="284" r:id="rId18"/>
    <p:sldId id="283" r:id="rId19"/>
    <p:sldId id="287" r:id="rId20"/>
    <p:sldId id="288" r:id="rId21"/>
    <p:sldId id="270" r:id="rId22"/>
    <p:sldId id="271" r:id="rId23"/>
    <p:sldId id="272" r:id="rId24"/>
    <p:sldId id="273" r:id="rId25"/>
    <p:sldId id="274" r:id="rId26"/>
    <p:sldId id="275" r:id="rId27"/>
    <p:sldId id="277" r:id="rId28"/>
    <p:sldId id="280" r:id="rId29"/>
    <p:sldId id="276" r:id="rId30"/>
    <p:sldId id="279" r:id="rId31"/>
    <p:sldId id="299" r:id="rId32"/>
    <p:sldId id="300" r:id="rId33"/>
    <p:sldId id="281" r:id="rId34"/>
    <p:sldId id="290" r:id="rId35"/>
    <p:sldId id="289" r:id="rId36"/>
    <p:sldId id="291" r:id="rId37"/>
    <p:sldId id="292" r:id="rId38"/>
    <p:sldId id="293" r:id="rId39"/>
    <p:sldId id="294" r:id="rId40"/>
    <p:sldId id="297" r:id="rId41"/>
    <p:sldId id="298" r:id="rId42"/>
    <p:sldId id="295" r:id="rId43"/>
    <p:sldId id="296" r:id="rId4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1" autoAdjust="0"/>
    <p:restoredTop sz="94660"/>
  </p:normalViewPr>
  <p:slideViewPr>
    <p:cSldViewPr>
      <p:cViewPr varScale="1">
        <p:scale>
          <a:sx n="88" d="100"/>
          <a:sy n="88" d="100"/>
        </p:scale>
        <p:origin x="-10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7E8E79-D20E-40C6-872A-9EC80493AAB5}" type="datetimeFigureOut">
              <a:rPr lang="ru-RU" smtClean="0"/>
              <a:pPr/>
              <a:t>21.02.2013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176FB1-F37A-480B-9BE3-87A92F8C3E6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176FB1-F37A-480B-9BE3-87A92F8C3E66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:\ProPowerPoint\Шаблоны\ДЕТСКИЕ\Развитие ребенка\RazvitieMas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338" y="-15875"/>
            <a:ext cx="9177338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764704"/>
            <a:ext cx="5832648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797152"/>
            <a:ext cx="5580112" cy="960512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ProPowerPoint\Шаблоны\ДЕТСКИЕ\Развитие ребенка\RazvitieSlid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971550" y="274638"/>
            <a:ext cx="792162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900113" y="1600200"/>
            <a:ext cx="7993062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9" name="TextBox 6"/>
          <p:cNvSpPr txBox="1">
            <a:spLocks noChangeArrowheads="1"/>
          </p:cNvSpPr>
          <p:nvPr/>
        </p:nvSpPr>
        <p:spPr bwMode="auto">
          <a:xfrm>
            <a:off x="7451725" y="6392863"/>
            <a:ext cx="16240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1600" smtClean="0">
                <a:latin typeface="Blackadder ITC" pitchFamily="82" charset="0"/>
              </a:rPr>
              <a:t>ProPowerPoint.Ru</a:t>
            </a:r>
            <a:endParaRPr lang="ru-RU" sz="1600" smtClean="0">
              <a:latin typeface="English157C 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5" r:id="rId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2.xml"/><Relationship Id="rId1" Type="http://schemas.openxmlformats.org/officeDocument/2006/relationships/video" Target="file:///L:\&#1082;&#1086;&#1085;&#1082;&#1091;&#1088;&#1089;%20&#1085;&#1072;&#1075;&#1083;&#1103;&#1076;&#1085;&#1086;&#1077;%20&#1087;&#1086;&#1089;&#1086;&#1073;&#1080;&#1077;\100_2386.MOV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2.xml"/><Relationship Id="rId1" Type="http://schemas.openxmlformats.org/officeDocument/2006/relationships/video" Target="file:///L:\&#1082;&#1086;&#1085;&#1082;&#1091;&#1088;&#1089;%20&#1085;&#1072;&#1075;&#1083;&#1103;&#1076;&#1085;&#1086;&#1077;%20&#1087;&#1086;&#1089;&#1086;&#1073;&#1080;&#1077;\100_2405.MOV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2.xml"/><Relationship Id="rId1" Type="http://schemas.openxmlformats.org/officeDocument/2006/relationships/video" Target="file:///L:\&#1082;&#1086;&#1085;&#1082;&#1091;&#1088;&#1089;%20&#1085;&#1072;&#1075;&#1083;&#1103;&#1076;&#1085;&#1086;&#1077;%20&#1087;&#1086;&#1089;&#1086;&#1073;&#1080;&#1077;\100_2407.MOV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2.xml"/><Relationship Id="rId1" Type="http://schemas.openxmlformats.org/officeDocument/2006/relationships/video" Target="file:///L:\&#1082;&#1086;&#1085;&#1082;&#1091;&#1088;&#1089;%20&#1085;&#1072;&#1075;&#1083;&#1103;&#1076;&#1085;&#1086;&#1077;%20&#1087;&#1086;&#1089;&#1086;&#1073;&#1080;&#1077;\100_2424.MOV" TargetMode="External"/><Relationship Id="rId5" Type="http://schemas.openxmlformats.org/officeDocument/2006/relationships/image" Target="../media/image16.jpe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2.xml"/><Relationship Id="rId1" Type="http://schemas.openxmlformats.org/officeDocument/2006/relationships/video" Target="file:///L:\&#1082;&#1086;&#1085;&#1082;&#1091;&#1088;&#1089;%20&#1085;&#1072;&#1075;&#1083;&#1103;&#1076;&#1085;&#1086;&#1077;%20&#1087;&#1086;&#1089;&#1086;&#1073;&#1080;&#1077;\100_2381.MOV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>
          <a:xfrm>
            <a:off x="107950" y="765175"/>
            <a:ext cx="5832475" cy="1470025"/>
          </a:xfrm>
        </p:spPr>
        <p:txBody>
          <a:bodyPr/>
          <a:lstStyle/>
          <a:p>
            <a:r>
              <a:rPr lang="ru-RU" sz="3600" i="1" dirty="0" smtClean="0">
                <a:solidFill>
                  <a:schemeClr val="accent6">
                    <a:lumMod val="50000"/>
                  </a:schemeClr>
                </a:solidFill>
              </a:rPr>
              <a:t>Наглядное пособие</a:t>
            </a:r>
            <a:br>
              <a:rPr lang="ru-RU" sz="3600" i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600" i="1" dirty="0" smtClean="0">
                <a:solidFill>
                  <a:schemeClr val="accent6">
                    <a:lumMod val="50000"/>
                  </a:schemeClr>
                </a:solidFill>
              </a:rPr>
              <a:t>«Логопедический коврик»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797425"/>
            <a:ext cx="5580063" cy="960438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ГБОУ СОШ №3 СП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д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/с №7 «Ягодка»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г.о. Чапаевск Самарской обл.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Учитель-логопед Борисова Н.В.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Учитель-логопед  </a:t>
            </a:r>
            <a:r>
              <a:rPr lang="ru-RU" sz="1800" dirty="0" err="1" smtClean="0">
                <a:solidFill>
                  <a:schemeClr val="accent4">
                    <a:lumMod val="50000"/>
                  </a:schemeClr>
                </a:solidFill>
              </a:rPr>
              <a:t>Приданцева</a:t>
            </a: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 Н.В.</a:t>
            </a:r>
          </a:p>
        </p:txBody>
      </p:sp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v"/>
            </a:pPr>
            <a:r>
              <a:rPr lang="ru-RU" dirty="0" smtClean="0"/>
              <a:t>Формирование навыков словообразования названий детенышей животных.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ДЕТСКИЕ\Развитие ребенка\RazvitiePri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56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921625" cy="922337"/>
          </a:xfrm>
        </p:spPr>
        <p:txBody>
          <a:bodyPr/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Игра «Назови детеныша»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Содержимое 5" descr="100_2373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708944" y="1318134"/>
            <a:ext cx="6751488" cy="5063616"/>
          </a:xfrm>
        </p:spPr>
      </p:pic>
    </p:spTree>
  </p:cSld>
  <p:clrMapOvr>
    <a:masterClrMapping/>
  </p:clrMapOvr>
  <p:transition>
    <p:wipe dir="d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332656"/>
            <a:ext cx="7560840" cy="922337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C00000"/>
                </a:solidFill>
              </a:rPr>
              <a:t>Развитие фонематического восприятия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Wingdings" pitchFamily="2" charset="2"/>
              <a:buChar char="v"/>
            </a:pPr>
            <a:r>
              <a:rPr lang="ru-RU" dirty="0" smtClean="0"/>
              <a:t> Формирование навыков подбора слов-рифм, составления пар, цепочек рифмующихся слов; словосочетаний с рифмами.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ДЕТСКИЕ\Развитие ребенка\RazvitiePrin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56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921625" cy="922337"/>
          </a:xfrm>
        </p:spPr>
        <p:txBody>
          <a:bodyPr/>
          <a:lstStyle/>
          <a:p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 smtClean="0">
                <a:solidFill>
                  <a:srgbClr val="C00000"/>
                </a:solidFill>
              </a:rPr>
              <a:t>Игра «Подбери рифму»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100_2386.MO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847850" y="1704975"/>
            <a:ext cx="6096000" cy="4572000"/>
          </a:xfrm>
          <a:prstGeom prst="rect">
            <a:avLst/>
          </a:prstGeom>
        </p:spPr>
      </p:pic>
    </p:spTree>
  </p:cSld>
  <p:clrMapOvr>
    <a:masterClrMapping/>
  </p:clrMapOvr>
  <p:transition>
    <p:wipe dir="u"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v"/>
            </a:pPr>
            <a:r>
              <a:rPr lang="ru-RU" dirty="0" smtClean="0"/>
              <a:t>     Формирование умения выделять    первый  и последний  звук в слове.</a:t>
            </a:r>
            <a:br>
              <a:rPr lang="ru-RU" dirty="0" smtClean="0"/>
            </a:b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ДЕТСКИЕ\Развитие ребенка\RazvitiePrin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56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921625" cy="922337"/>
          </a:xfrm>
        </p:spPr>
        <p:txBody>
          <a:bodyPr/>
          <a:lstStyle/>
          <a:p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 smtClean="0">
                <a:solidFill>
                  <a:srgbClr val="C00000"/>
                </a:solidFill>
              </a:rPr>
              <a:t>Игра «Весёлый червяк»</a:t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Условия игры: на яблоне висит яблоко с червяком внутри. Если видна голова червяка, то нужно назвать первый звук в словах. Если виден хвост – последний звук.</a:t>
            </a:r>
            <a:endParaRPr lang="ru-RU" sz="1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100_2405.MO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847850" y="1704975"/>
            <a:ext cx="6096000" cy="4572000"/>
          </a:xfrm>
          <a:prstGeom prst="rect">
            <a:avLst/>
          </a:prstGeom>
        </p:spPr>
      </p:pic>
    </p:spTree>
  </p:cSld>
  <p:clrMapOvr>
    <a:masterClrMapping/>
  </p:clrMapOvr>
  <p:transition>
    <p:wipe dir="d"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ДЕТСКИЕ\Развитие ребенка\RazvitiePrin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56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7921625" cy="922337"/>
          </a:xfrm>
        </p:spPr>
        <p:txBody>
          <a:bodyPr/>
          <a:lstStyle/>
          <a:p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 smtClean="0">
                <a:solidFill>
                  <a:srgbClr val="C00000"/>
                </a:solidFill>
              </a:rPr>
              <a:t>Игра «Веселый червяк»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100_2407.MO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847850" y="1704975"/>
            <a:ext cx="6096000" cy="4572000"/>
          </a:xfrm>
          <a:prstGeom prst="rect">
            <a:avLst/>
          </a:prstGeom>
        </p:spPr>
      </p:pic>
    </p:spTree>
  </p:cSld>
  <p:clrMapOvr>
    <a:masterClrMapping/>
  </p:clrMapOvr>
  <p:transition>
    <p:wipe dir="d"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v"/>
            </a:pPr>
            <a:r>
              <a:rPr lang="ru-RU" dirty="0" smtClean="0"/>
              <a:t>Формирование навыков подбора слов с заданным звуком.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ДЕТСКИЕ\Развитие ребенка\RazvitiePri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56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921625" cy="922337"/>
          </a:xfrm>
        </p:spPr>
        <p:txBody>
          <a:bodyPr/>
          <a:lstStyle/>
          <a:p>
            <a:r>
              <a:rPr lang="ru-RU" sz="3600" dirty="0" smtClean="0">
                <a:solidFill>
                  <a:srgbClr val="C00000"/>
                </a:solidFill>
              </a:rPr>
              <a:t>Игра «Подбери слова к заданному звуку»</a:t>
            </a:r>
            <a:endParaRPr lang="ru-RU" sz="2800" b="1" dirty="0" smtClean="0">
              <a:solidFill>
                <a:srgbClr val="002060"/>
              </a:solidFill>
            </a:endParaRPr>
          </a:p>
        </p:txBody>
      </p:sp>
      <p:pic>
        <p:nvPicPr>
          <p:cNvPr id="6" name="Picture 2" descr="K:\ProPowerPoint\Шаблоны\ДЕТСКИЕ\Развитие ребенка\RazvitiePrint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827584" y="1124744"/>
            <a:ext cx="3456385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8" descr="100_239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275856" y="3933056"/>
            <a:ext cx="3528392" cy="2646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Содержимое 10" descr="100_2393.JPG"/>
          <p:cNvPicPr>
            <a:picLocks noChangeAspect="1"/>
          </p:cNvPicPr>
          <p:nvPr/>
        </p:nvPicPr>
        <p:blipFill>
          <a:blip r:embed="rId6" cstate="print"/>
          <a:srcRect r="11772"/>
          <a:stretch>
            <a:fillRect/>
          </a:stretch>
        </p:blipFill>
        <p:spPr bwMode="auto">
          <a:xfrm>
            <a:off x="5673558" y="1041939"/>
            <a:ext cx="3146913" cy="267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Подготовка к обучению грамоте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v"/>
            </a:pPr>
            <a:r>
              <a:rPr lang="ru-RU" dirty="0" smtClean="0"/>
              <a:t>Формирование навыков слогового анализа.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260648"/>
            <a:ext cx="7993062" cy="4781550"/>
          </a:xfrm>
        </p:spPr>
        <p:txBody>
          <a:bodyPr/>
          <a:lstStyle/>
          <a:p>
            <a:pPr>
              <a:buNone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Данное пособие предназначено для индивидуальной и подгрупповой форм работы учителя-логопеда с детьми с ОНР различных возрастных групп (3-5, 5-7 лет).</a:t>
            </a:r>
          </a:p>
          <a:p>
            <a:pPr>
              <a:buNone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b="1" u="sng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10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Повысить эффективность коррекционной работы логопеда .</a:t>
            </a:r>
          </a:p>
          <a:p>
            <a:pPr>
              <a:buNone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b="1" u="sng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000" u="sng" dirty="0" smtClean="0">
                <a:latin typeface="Times New Roman" pitchFamily="18" charset="0"/>
                <a:cs typeface="Times New Roman" pitchFamily="18" charset="0"/>
              </a:rPr>
              <a:t>1.Активизация и выработка дифференцированных движений органов артикуляционного аппарата</a:t>
            </a:r>
            <a:r>
              <a:rPr lang="ru-RU" sz="1000" u="sng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2.</a:t>
            </a:r>
            <a:r>
              <a:rPr lang="ru-RU" sz="1000" u="sng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1000" u="sng" dirty="0" smtClean="0">
                <a:latin typeface="Times New Roman" pitchFamily="18" charset="0"/>
                <a:cs typeface="Times New Roman" pitchFamily="18" charset="0"/>
              </a:rPr>
              <a:t>и закрепление навыков словообразования: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§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Обучение детей первоначальным навыкам словообразования существительных с уменьшительно-ласкательными суффиксами . </a:t>
            </a:r>
          </a:p>
          <a:p>
            <a:pPr lvl="0">
              <a:buFont typeface="Wingdings" pitchFamily="2" charset="2"/>
              <a:buChar char="§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Обучение словообразованию наиболее употребительных притяжательных прилагательных.</a:t>
            </a:r>
          </a:p>
          <a:p>
            <a:pPr lvl="0">
              <a:buFont typeface="Wingdings" pitchFamily="2" charset="2"/>
              <a:buChar char="§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Формирование навыков словообразования названий детенышей животных.</a:t>
            </a:r>
          </a:p>
          <a:p>
            <a:pPr>
              <a:buNone/>
            </a:pPr>
            <a:r>
              <a:rPr lang="ru-RU" sz="1000" u="sng" dirty="0" smtClean="0">
                <a:latin typeface="Times New Roman" pitchFamily="18" charset="0"/>
                <a:cs typeface="Times New Roman" pitchFamily="18" charset="0"/>
              </a:rPr>
              <a:t>3. Развитие фонематического восприятия: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§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Формирование навыков подбора слов-рифм, составления пар, цепочек рифмующихся слов; словосочетаний с рифмами.</a:t>
            </a:r>
          </a:p>
          <a:p>
            <a:pPr lvl="0">
              <a:buFont typeface="Wingdings" pitchFamily="2" charset="2"/>
              <a:buChar char="§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Формирование умения выделять    первый  и последний  звук в слове.</a:t>
            </a:r>
          </a:p>
          <a:p>
            <a:pPr lvl="0">
              <a:buFont typeface="Wingdings" pitchFamily="2" charset="2"/>
              <a:buChar char="§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Формирование навыков подбора слов с заданным звуком. </a:t>
            </a:r>
          </a:p>
          <a:p>
            <a:pPr>
              <a:buNone/>
            </a:pPr>
            <a:r>
              <a:rPr lang="ru-RU" sz="1000" u="sng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000" u="sng" dirty="0" smtClean="0">
                <a:latin typeface="Times New Roman" pitchFamily="18" charset="0"/>
                <a:cs typeface="Times New Roman" pitchFamily="18" charset="0"/>
              </a:rPr>
              <a:t>. Подготовка к обучению грамоте: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§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Формирование навыков слогового анализа. </a:t>
            </a:r>
          </a:p>
          <a:p>
            <a:pPr>
              <a:buNone/>
            </a:pPr>
            <a:r>
              <a:rPr lang="ru-RU" sz="1000" u="sng" dirty="0" smtClean="0">
                <a:latin typeface="Times New Roman" pitchFamily="18" charset="0"/>
                <a:cs typeface="Times New Roman" pitchFamily="18" charset="0"/>
              </a:rPr>
              <a:t>5. Формирование и закрепление навыков употребления предложно-падежных конструкций: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§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Обучение умению  дифференцированно использовать в речи простые и сложные предлоги.</a:t>
            </a:r>
          </a:p>
          <a:p>
            <a:pPr>
              <a:buNone/>
            </a:pPr>
            <a:r>
              <a:rPr lang="ru-RU" sz="1000" u="sng" dirty="0" smtClean="0">
                <a:latin typeface="Times New Roman" pitchFamily="18" charset="0"/>
                <a:cs typeface="Times New Roman" pitchFamily="18" charset="0"/>
              </a:rPr>
              <a:t>6. Формирование и закрепление навыков  словоизменения: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§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Формирование навыков употребления существительных во множественном числе. </a:t>
            </a:r>
          </a:p>
          <a:p>
            <a:pPr lvl="0">
              <a:buFont typeface="Wingdings" pitchFamily="2" charset="2"/>
              <a:buChar char="§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Формирование навыков употребления существительных множественного числа в родительном падеже.</a:t>
            </a:r>
          </a:p>
          <a:p>
            <a:pPr lvl="0">
              <a:buFont typeface="Wingdings" pitchFamily="2" charset="2"/>
              <a:buChar char="§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Формирование навыков согласования существительных с числительными. </a:t>
            </a:r>
          </a:p>
          <a:p>
            <a:pPr>
              <a:buNone/>
            </a:pPr>
            <a:r>
              <a:rPr lang="ru-RU" sz="1000" u="sng" dirty="0" smtClean="0">
                <a:latin typeface="Times New Roman" pitchFamily="18" charset="0"/>
                <a:cs typeface="Times New Roman" pitchFamily="18" charset="0"/>
              </a:rPr>
              <a:t>7.Развитие тонких дифференцированных     движений кистей и пальцев рук.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000" u="sng" dirty="0" smtClean="0">
                <a:latin typeface="Times New Roman" pitchFamily="18" charset="0"/>
                <a:cs typeface="Times New Roman" pitchFamily="18" charset="0"/>
              </a:rPr>
              <a:t>8.Развитие навыков обобщения, классификации, исключения.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9. </a:t>
            </a:r>
            <a:r>
              <a:rPr lang="ru-RU" sz="1000" u="sng" dirty="0" smtClean="0">
                <a:latin typeface="Times New Roman" pitchFamily="18" charset="0"/>
                <a:cs typeface="Times New Roman" pitchFamily="18" charset="0"/>
              </a:rPr>
              <a:t>Формирование представлений о временах года</a:t>
            </a:r>
            <a:r>
              <a:rPr lang="ru-RU" sz="1000" u="sng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Логопедический коврик изготовлен с учетом требований к оформлению пособий для дошкольников с ОВЗ: красочность оформления, безопасность, легкость в обращении, возможность манипулирования предметами, картинками. Съемные детали коврика изготовлены из различных по фактуре материалов, что способствует формированию кинестетических ощущений ребенка.</a:t>
            </a:r>
          </a:p>
          <a:p>
            <a:pPr>
              <a:buNone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  Актуальность данного пособия состоит в его многофункциональности, направленности на коррекцию различных языковых подсистем, а также некоторых психических функций и мелкой моторики.</a:t>
            </a:r>
          </a:p>
          <a:p>
            <a:pPr>
              <a:buNone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  Практическая значимость данного пособия   выражается в том, что оно стимулирует активность ребенка ( возможность предметной деятельности и выбора игры), его познавательную деятельность.</a:t>
            </a:r>
          </a:p>
          <a:p>
            <a:pPr>
              <a:buNone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000" dirty="0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ДЕТСКИЕ\Развитие ребенка\RazvitiePrin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56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921625" cy="922337"/>
          </a:xfrm>
        </p:spPr>
        <p:txBody>
          <a:bodyPr/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Игра «Подбери слоговую схему»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100_2424.MO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847850" y="1704975"/>
            <a:ext cx="6096000" cy="4572000"/>
          </a:xfrm>
          <a:prstGeom prst="rect">
            <a:avLst/>
          </a:prstGeom>
        </p:spPr>
      </p:pic>
    </p:spTree>
  </p:cSld>
  <p:clrMapOvr>
    <a:masterClrMapping/>
  </p:clrMapOvr>
  <p:transition>
    <p:wipe dir="d"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Употребление предложно-падежных конструкций.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v"/>
            </a:pPr>
            <a:r>
              <a:rPr lang="ru-RU" dirty="0" smtClean="0"/>
              <a:t>    Учить дифференцированно использовать в речи простые и сложные предлоги.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ДЕТСКИЕ\Развитие ребенка\RazvitiePri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56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921625" cy="922337"/>
          </a:xfrm>
        </p:spPr>
        <p:txBody>
          <a:bodyPr/>
          <a:lstStyle/>
          <a:p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 smtClean="0">
                <a:solidFill>
                  <a:srgbClr val="C00000"/>
                </a:solidFill>
              </a:rPr>
              <a:t>Игра «Маленькие слова-помощники»</a:t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(используются схемы предлогов)</a:t>
            </a:r>
            <a:endParaRPr lang="ru-RU" sz="2800" b="1" dirty="0" smtClean="0">
              <a:solidFill>
                <a:srgbClr val="002060"/>
              </a:solidFill>
            </a:endParaRPr>
          </a:p>
        </p:txBody>
      </p:sp>
      <p:pic>
        <p:nvPicPr>
          <p:cNvPr id="7" name="Содержимое 6" descr="100_2360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l="4247" t="12646" r="7655" b="7539"/>
          <a:stretch>
            <a:fillRect/>
          </a:stretch>
        </p:blipFill>
        <p:spPr>
          <a:xfrm>
            <a:off x="1475656" y="1484784"/>
            <a:ext cx="7108412" cy="4830075"/>
          </a:xfrm>
        </p:spPr>
      </p:pic>
    </p:spTree>
  </p:cSld>
  <p:clrMapOvr>
    <a:masterClrMapping/>
  </p:clrMapOvr>
  <p:transition>
    <p:wipe dir="d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ДЕТСКИЕ\Развитие ребенка\RazvitiePr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6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921625" cy="922337"/>
          </a:xfrm>
        </p:spPr>
        <p:txBody>
          <a:bodyPr/>
          <a:lstStyle/>
          <a:p>
            <a:r>
              <a:rPr lang="ru-RU" sz="2000" dirty="0" smtClean="0">
                <a:solidFill>
                  <a:srgbClr val="002060"/>
                </a:solidFill>
              </a:rPr>
              <a:t>«Яблоко падает </a:t>
            </a:r>
            <a:r>
              <a:rPr lang="ru-RU" sz="2000" dirty="0" smtClean="0">
                <a:solidFill>
                  <a:srgbClr val="C00000"/>
                </a:solidFill>
              </a:rPr>
              <a:t>с </a:t>
            </a:r>
            <a:r>
              <a:rPr lang="ru-RU" sz="2000" dirty="0" smtClean="0">
                <a:solidFill>
                  <a:srgbClr val="002060"/>
                </a:solidFill>
              </a:rPr>
              <a:t>дерева»</a:t>
            </a:r>
            <a:endParaRPr lang="ru-RU" sz="2000" b="1" dirty="0" smtClean="0">
              <a:solidFill>
                <a:srgbClr val="002060"/>
              </a:solidFill>
            </a:endParaRPr>
          </a:p>
        </p:txBody>
      </p:sp>
      <p:pic>
        <p:nvPicPr>
          <p:cNvPr id="6" name="Содержимое 5" descr="100_236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331640" y="1052736"/>
            <a:ext cx="7128792" cy="5346594"/>
          </a:xfr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ДЕТСКИЕ\Развитие ребенка\RazvitiePr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6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921625" cy="922337"/>
          </a:xfrm>
        </p:spPr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</a:rPr>
              <a:t>«Дым идет </a:t>
            </a:r>
            <a:r>
              <a:rPr lang="ru-RU" sz="2400" dirty="0" smtClean="0">
                <a:solidFill>
                  <a:srgbClr val="C00000"/>
                </a:solidFill>
              </a:rPr>
              <a:t>из </a:t>
            </a:r>
            <a:r>
              <a:rPr lang="ru-RU" sz="2400" dirty="0" smtClean="0">
                <a:solidFill>
                  <a:srgbClr val="002060"/>
                </a:solidFill>
              </a:rPr>
              <a:t>трубы»</a:t>
            </a:r>
            <a:endParaRPr lang="ru-RU" sz="2400" b="1" dirty="0" smtClean="0">
              <a:solidFill>
                <a:srgbClr val="002060"/>
              </a:solidFill>
            </a:endParaRPr>
          </a:p>
        </p:txBody>
      </p:sp>
      <p:pic>
        <p:nvPicPr>
          <p:cNvPr id="7" name="Содержимое 6" descr="100_236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331640" y="836712"/>
            <a:ext cx="7381327" cy="5535995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ДЕТСКИЕ\Развитие ребенка\RazvitiePr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6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921625" cy="922337"/>
          </a:xfrm>
        </p:spPr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</a:rPr>
              <a:t>«Ёжик идет </a:t>
            </a:r>
            <a:r>
              <a:rPr lang="ru-RU" sz="2400" dirty="0" smtClean="0">
                <a:solidFill>
                  <a:srgbClr val="C00000"/>
                </a:solidFill>
              </a:rPr>
              <a:t>к </a:t>
            </a:r>
            <a:r>
              <a:rPr lang="ru-RU" sz="2400" dirty="0" smtClean="0">
                <a:solidFill>
                  <a:srgbClr val="002060"/>
                </a:solidFill>
              </a:rPr>
              <a:t>домику»</a:t>
            </a:r>
            <a:endParaRPr lang="ru-RU" sz="2400" b="1" dirty="0" smtClean="0">
              <a:solidFill>
                <a:srgbClr val="002060"/>
              </a:solidFill>
            </a:endParaRPr>
          </a:p>
        </p:txBody>
      </p:sp>
      <p:pic>
        <p:nvPicPr>
          <p:cNvPr id="6" name="Содержимое 5" descr="100_236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22319"/>
          <a:stretch>
            <a:fillRect/>
          </a:stretch>
        </p:blipFill>
        <p:spPr>
          <a:xfrm>
            <a:off x="1691680" y="1007527"/>
            <a:ext cx="6768752" cy="5850473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ДЕТСКИЕ\Развитие ребенка\RazvitiePr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6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1222375" y="260648"/>
            <a:ext cx="7921625" cy="922337"/>
          </a:xfrm>
        </p:spPr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</a:rPr>
              <a:t>«Снеговик стоит </a:t>
            </a:r>
            <a:r>
              <a:rPr lang="ru-RU" sz="2400" dirty="0" smtClean="0">
                <a:solidFill>
                  <a:srgbClr val="C00000"/>
                </a:solidFill>
              </a:rPr>
              <a:t>между</a:t>
            </a:r>
            <a:r>
              <a:rPr lang="ru-RU" sz="2400" dirty="0" smtClean="0">
                <a:solidFill>
                  <a:srgbClr val="002060"/>
                </a:solidFill>
              </a:rPr>
              <a:t> деревом и домом»</a:t>
            </a:r>
          </a:p>
        </p:txBody>
      </p:sp>
      <p:pic>
        <p:nvPicPr>
          <p:cNvPr id="7" name="Содержимое 6" descr="100_241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75656" y="980728"/>
            <a:ext cx="7111528" cy="5333646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Словоизменение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v"/>
            </a:pPr>
            <a:r>
              <a:rPr lang="ru-RU" dirty="0" smtClean="0"/>
              <a:t>Формирование навыков употребления существительных во множественном числе.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ДЕТСКИЕ\Развитие ребенка\RazvitiePr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6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1222375" y="260648"/>
            <a:ext cx="7921625" cy="922337"/>
          </a:xfrm>
        </p:spPr>
        <p:txBody>
          <a:bodyPr/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Игра «Один – много»</a:t>
            </a:r>
          </a:p>
        </p:txBody>
      </p:sp>
      <p:pic>
        <p:nvPicPr>
          <p:cNvPr id="9" name="Содержимое 8" descr="100_237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71600" y="927144"/>
            <a:ext cx="3816424" cy="2862318"/>
          </a:xfrm>
        </p:spPr>
      </p:pic>
      <p:pic>
        <p:nvPicPr>
          <p:cNvPr id="10" name="Содержимое 3" descr="100_239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788024" y="3555014"/>
            <a:ext cx="4045520" cy="303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1222375" y="260648"/>
            <a:ext cx="7921625" cy="922337"/>
          </a:xfrm>
        </p:spPr>
        <p:txBody>
          <a:bodyPr/>
          <a:lstStyle/>
          <a:p>
            <a:endParaRPr lang="ru-RU" sz="3600" b="1" dirty="0" smtClean="0">
              <a:solidFill>
                <a:srgbClr val="C00000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v"/>
            </a:pPr>
            <a:r>
              <a:rPr lang="ru-RU" dirty="0" smtClean="0"/>
              <a:t>  Формирование навыков употребления существительных множественного числа в родительном падеже.</a:t>
            </a:r>
          </a:p>
          <a:p>
            <a:endParaRPr lang="ru-RU" dirty="0"/>
          </a:p>
        </p:txBody>
      </p:sp>
    </p:spTree>
  </p:cSld>
  <p:clrMapOvr>
    <a:masterClrMapping/>
  </p:clrMapOvr>
  <p:transition>
    <p:wipe dir="d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ДЕТСКИЕ\Развитие ребенка\RazvitiePri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56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921625" cy="922337"/>
          </a:xfrm>
        </p:spPr>
        <p:txBody>
          <a:bodyPr/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Этот коврик – не картинка.</a:t>
            </a:r>
            <a:b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Он – полезная новинка.</a:t>
            </a:r>
            <a:b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С ним наглядней объяснять,</a:t>
            </a:r>
            <a:b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Чтоб ребенку всё понять.</a:t>
            </a:r>
          </a:p>
        </p:txBody>
      </p:sp>
      <p:pic>
        <p:nvPicPr>
          <p:cNvPr id="5" name="Содержимое 4" descr="100_2360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l="4130" t="13918" r="8044" b="7539"/>
          <a:stretch>
            <a:fillRect/>
          </a:stretch>
        </p:blipFill>
        <p:spPr>
          <a:xfrm>
            <a:off x="1619672" y="2060848"/>
            <a:ext cx="6984776" cy="4684910"/>
          </a:xfrm>
        </p:spPr>
      </p:pic>
    </p:spTree>
  </p:cSld>
  <p:clrMapOvr>
    <a:masterClrMapping/>
  </p:clrMapOvr>
  <p:transition>
    <p:wipe dir="d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ДЕТСКИЕ\Развитие ребенка\RazvitiePr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6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1222375" y="260648"/>
            <a:ext cx="7921625" cy="922337"/>
          </a:xfrm>
        </p:spPr>
        <p:txBody>
          <a:bodyPr/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Игра «Чего не стало?»</a:t>
            </a:r>
            <a:endParaRPr lang="ru-RU" sz="2400" dirty="0" smtClean="0">
              <a:solidFill>
                <a:srgbClr val="002060"/>
              </a:solidFill>
            </a:endParaRPr>
          </a:p>
        </p:txBody>
      </p:sp>
      <p:pic>
        <p:nvPicPr>
          <p:cNvPr id="6" name="Picture 2" descr="K:\ProPowerPoint\Шаблоны\ДЕТСКИЕ\Развитие ребенка\RazvitiePrint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971600" y="908720"/>
            <a:ext cx="4104456" cy="307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5" descr="100_23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572000" y="3356992"/>
            <a:ext cx="4248472" cy="3186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v"/>
            </a:pPr>
            <a:r>
              <a:rPr lang="ru-RU" dirty="0" smtClean="0"/>
              <a:t>Формирование навыков согласования существительных с числительными.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ДЕТСКИЕ\Развитие ребенка\RazvitiePr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6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921625" cy="922337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Игра «1-2-5»</a:t>
            </a:r>
          </a:p>
        </p:txBody>
      </p:sp>
      <p:pic>
        <p:nvPicPr>
          <p:cNvPr id="6" name="Содержимое 5" descr="100_240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08944" y="1600200"/>
            <a:ext cx="6375400" cy="478155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rgbClr val="C00000"/>
                </a:solidFill>
              </a:rPr>
              <a:t>   Развитие </a:t>
            </a:r>
            <a:r>
              <a:rPr lang="ru-RU" dirty="0" smtClean="0">
                <a:solidFill>
                  <a:srgbClr val="C00000"/>
                </a:solidFill>
              </a:rPr>
              <a:t>тонких дифференцированных </a:t>
            </a:r>
            <a:r>
              <a:rPr lang="ru-RU" dirty="0" smtClean="0">
                <a:solidFill>
                  <a:srgbClr val="C00000"/>
                </a:solidFill>
              </a:rPr>
              <a:t>    движений </a:t>
            </a:r>
            <a:r>
              <a:rPr lang="ru-RU" dirty="0" smtClean="0">
                <a:solidFill>
                  <a:srgbClr val="C00000"/>
                </a:solidFill>
              </a:rPr>
              <a:t>кистей и пальцев рук.</a:t>
            </a:r>
            <a:br>
              <a:rPr lang="ru-RU" dirty="0" smtClean="0">
                <a:solidFill>
                  <a:srgbClr val="C00000"/>
                </a:solidFill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ДЕТСКИЕ\Развитие ребенка\RazvitiePri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56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7921625" cy="922337"/>
          </a:xfrm>
        </p:spPr>
        <p:txBody>
          <a:bodyPr/>
          <a:lstStyle/>
          <a:p>
            <a:r>
              <a:rPr lang="ru-RU" sz="3600" dirty="0" smtClean="0">
                <a:solidFill>
                  <a:srgbClr val="0070C0"/>
                </a:solidFill>
              </a:rPr>
              <a:t>Шнуровка «Дорожка»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Содержимое 5" descr="100_2400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708944" y="1600200"/>
            <a:ext cx="6375400" cy="4781550"/>
          </a:xfrm>
        </p:spPr>
      </p:pic>
    </p:spTree>
  </p:cSld>
  <p:clrMapOvr>
    <a:masterClrMapping/>
  </p:clrMapOvr>
  <p:transition>
    <p:wipe dir="d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solidFill>
                  <a:srgbClr val="0070C0"/>
                </a:solidFill>
              </a:rPr>
              <a:t>Задание «Прикрепи снежинки»</a:t>
            </a:r>
            <a:endParaRPr lang="ru-RU" sz="3600" dirty="0">
              <a:solidFill>
                <a:srgbClr val="0070C0"/>
              </a:solidFill>
            </a:endParaRPr>
          </a:p>
        </p:txBody>
      </p:sp>
      <p:pic>
        <p:nvPicPr>
          <p:cNvPr id="4" name="Содержимое 3" descr="100_24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08944" y="1318134"/>
            <a:ext cx="6751488" cy="50636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Развитие навыков обобщения, классификации, исключения.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ДЕТСКИЕ\Развитие ребенка\RazvitiePri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56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7921625" cy="922337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Игра «Четвертый лишний»</a:t>
            </a:r>
          </a:p>
        </p:txBody>
      </p:sp>
      <p:pic>
        <p:nvPicPr>
          <p:cNvPr id="7" name="Содержимое 6" descr="100_2372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708944" y="1264128"/>
            <a:ext cx="6823496" cy="5117622"/>
          </a:xfrm>
        </p:spPr>
      </p:pic>
    </p:spTree>
  </p:cSld>
  <p:clrMapOvr>
    <a:masterClrMapping/>
  </p:clrMapOvr>
  <p:transition>
    <p:wipe dir="d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Формирование представлений о временах года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    </a:t>
            </a:r>
          </a:p>
          <a:p>
            <a:pPr algn="ctr">
              <a:buNone/>
            </a:pP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Двенадцать месяцев бегут</a:t>
            </a:r>
            <a:b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Сменяя время года,</a:t>
            </a:r>
            <a:b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И замыкает снова круг</a:t>
            </a:r>
            <a:b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Волшебница-природа.</a:t>
            </a:r>
            <a:endParaRPr lang="ru-RU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B050"/>
                </a:solidFill>
              </a:rPr>
              <a:t>Игра «Круглый год»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4" name="Содержимое 5" descr="100_24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851920" y="2564904"/>
            <a:ext cx="4993117" cy="374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 descr="http://www.detsad14.ru/images/library/snowflakes/snowflake18.gi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5301208"/>
            <a:ext cx="1085850" cy="1143000"/>
          </a:xfrm>
          <a:prstGeom prst="rect">
            <a:avLst/>
          </a:prstGeom>
          <a:noFill/>
        </p:spPr>
      </p:pic>
      <p:pic>
        <p:nvPicPr>
          <p:cNvPr id="10246" name="Picture 6" descr="http://www.detsad14.ru/images/library/snowflakes/snowflake18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88640"/>
            <a:ext cx="1085850" cy="1143001"/>
          </a:xfrm>
          <a:prstGeom prst="rect">
            <a:avLst/>
          </a:prstGeom>
          <a:noFill/>
        </p:spPr>
      </p:pic>
      <p:pic>
        <p:nvPicPr>
          <p:cNvPr id="10248" name="Picture 8" descr="http://www.detsad14.ru/images/library/snowflakes/snowflake18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2852936"/>
            <a:ext cx="1085850" cy="1143001"/>
          </a:xfrm>
          <a:prstGeom prst="rect">
            <a:avLst/>
          </a:prstGeom>
          <a:noFill/>
        </p:spPr>
      </p:pic>
      <p:pic>
        <p:nvPicPr>
          <p:cNvPr id="10250" name="Picture 10" descr="http://www.detsad14.ru/images/library/snowflakes/snowflake18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1268760"/>
            <a:ext cx="1085850" cy="1143001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115616" y="1196752"/>
            <a:ext cx="34563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</a:rPr>
              <a:t>Зовём мы зимнею порой</a:t>
            </a:r>
            <a:br>
              <a:rPr lang="ru-RU" sz="2000" b="1" dirty="0">
                <a:solidFill>
                  <a:srgbClr val="0070C0"/>
                </a:solidFill>
              </a:rPr>
            </a:br>
            <a:r>
              <a:rPr lang="ru-RU" sz="2000" b="1" dirty="0">
                <a:solidFill>
                  <a:srgbClr val="0070C0"/>
                </a:solidFill>
              </a:rPr>
              <a:t>ДЕКАБРЬ, ЯНВАРЬ, ФЕВРАЛЬ,</a:t>
            </a:r>
            <a:br>
              <a:rPr lang="ru-RU" sz="2000" b="1" dirty="0">
                <a:solidFill>
                  <a:srgbClr val="0070C0"/>
                </a:solidFill>
              </a:rPr>
            </a:br>
            <a:r>
              <a:rPr lang="ru-RU" sz="2000" b="1" dirty="0">
                <a:solidFill>
                  <a:srgbClr val="0070C0"/>
                </a:solidFill>
              </a:rPr>
              <a:t>Когда снежинок белый рой</a:t>
            </a:r>
            <a:br>
              <a:rPr lang="ru-RU" sz="2000" b="1" dirty="0">
                <a:solidFill>
                  <a:srgbClr val="0070C0"/>
                </a:solidFill>
              </a:rPr>
            </a:br>
            <a:r>
              <a:rPr lang="ru-RU" sz="2000" b="1" dirty="0">
                <a:solidFill>
                  <a:srgbClr val="0070C0"/>
                </a:solidFill>
              </a:rPr>
              <a:t>Летит куда-то вдаль.</a:t>
            </a:r>
            <a:endParaRPr lang="ru-RU" sz="2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</a:rPr>
              <a:t>Наш многофункциональный коврик позволяет решать следующие задачи:</a:t>
            </a:r>
            <a:endParaRPr lang="ru-RU" sz="3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None/>
            </a:pPr>
            <a:r>
              <a:rPr lang="ru-RU" dirty="0" smtClean="0"/>
              <a:t>    </a:t>
            </a:r>
          </a:p>
          <a:p>
            <a:pPr lvl="0">
              <a:buFont typeface="Wingdings" pitchFamily="2" charset="2"/>
              <a:buChar char="v"/>
            </a:pPr>
            <a:r>
              <a:rPr lang="ru-RU" dirty="0" smtClean="0"/>
              <a:t>     Активизация и выработка дифференцированных движений органов артикуляционного аппарата.</a:t>
            </a:r>
          </a:p>
          <a:p>
            <a:pPr lvl="0">
              <a:buFont typeface="Wingdings" pitchFamily="2" charset="2"/>
              <a:buChar char="v"/>
            </a:pPr>
            <a:r>
              <a:rPr lang="ru-RU" dirty="0" smtClean="0"/>
              <a:t>     Подготовка артикуляционной базы для усвоения отсутствующих звуков.</a:t>
            </a:r>
            <a:endParaRPr lang="ru-RU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51" y="1151256"/>
            <a:ext cx="3456434" cy="4571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332656"/>
            <a:ext cx="7993062" cy="6121102"/>
          </a:xfrm>
        </p:spPr>
        <p:txBody>
          <a:bodyPr/>
          <a:lstStyle/>
          <a:p>
            <a:pPr>
              <a:buNone/>
            </a:pPr>
            <a:r>
              <a:rPr lang="ru-RU" sz="1600" b="1" dirty="0" smtClean="0">
                <a:solidFill>
                  <a:srgbClr val="0070C0"/>
                </a:solidFill>
              </a:rPr>
              <a:t>Вот пришла весна неспешно, 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70C0"/>
                </a:solidFill>
              </a:rPr>
              <a:t>Не до сна теперь, конечно, 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70C0"/>
                </a:solidFill>
              </a:rPr>
              <a:t>Мишке, ежику, еноту – 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70C0"/>
                </a:solidFill>
              </a:rPr>
              <a:t>Нужно браться за работу 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70C0"/>
                </a:solidFill>
              </a:rPr>
              <a:t>И готовить к лету норки, 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70C0"/>
                </a:solidFill>
              </a:rPr>
              <a:t>На прогревшемся пригорке. 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70C0"/>
                </a:solidFill>
              </a:rPr>
              <a:t>За окном звенят капели, 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70C0"/>
                </a:solidFill>
              </a:rPr>
              <a:t>Первоцветы зацвели, 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70C0"/>
                </a:solidFill>
              </a:rPr>
              <a:t>С юга прибыли в апреле 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70C0"/>
                </a:solidFill>
              </a:rPr>
              <a:t>Утки, гуси, журавли. 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70C0"/>
                </a:solidFill>
              </a:rPr>
              <a:t>Оживился дом - пенек 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70C0"/>
                </a:solidFill>
              </a:rPr>
              <a:t>Посреди лесной опушки –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70C0"/>
                </a:solidFill>
              </a:rPr>
              <a:t> Вылез из него жучок, 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70C0"/>
                </a:solidFill>
              </a:rPr>
              <a:t>Муравей, паук, две мушки. 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70C0"/>
                </a:solidFill>
              </a:rPr>
              <a:t>Появляется трава,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70C0"/>
                </a:solidFill>
              </a:rPr>
              <a:t> Распускается листва.</a:t>
            </a:r>
            <a:endParaRPr lang="ru-RU" sz="1600" dirty="0">
              <a:solidFill>
                <a:srgbClr val="0070C0"/>
              </a:solidFill>
            </a:endParaRPr>
          </a:p>
        </p:txBody>
      </p:sp>
      <p:pic>
        <p:nvPicPr>
          <p:cNvPr id="1026" name="Picture 2" descr="G:\DCIM\100KC182\100_24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2204864"/>
            <a:ext cx="5376597" cy="4032448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dirty="0" smtClean="0">
                <a:solidFill>
                  <a:srgbClr val="00B050"/>
                </a:solidFill>
              </a:rPr>
              <a:t/>
            </a:r>
            <a:br>
              <a:rPr lang="ru-RU" b="1" dirty="0" smtClean="0">
                <a:solidFill>
                  <a:srgbClr val="00B050"/>
                </a:solidFill>
              </a:rPr>
            </a:br>
            <a:r>
              <a:rPr lang="ru-RU" b="1" dirty="0" smtClean="0">
                <a:solidFill>
                  <a:srgbClr val="00B050"/>
                </a:solidFill>
              </a:rPr>
              <a:t/>
            </a:r>
            <a:br>
              <a:rPr lang="ru-RU" b="1" dirty="0" smtClean="0">
                <a:solidFill>
                  <a:srgbClr val="00B050"/>
                </a:solidFill>
              </a:rPr>
            </a:br>
            <a:r>
              <a:rPr lang="ru-RU" sz="2400" b="1" dirty="0" smtClean="0">
                <a:solidFill>
                  <a:srgbClr val="00B050"/>
                </a:solidFill>
              </a:rPr>
              <a:t>Вот и лето подоспело,</a:t>
            </a:r>
            <a:br>
              <a:rPr lang="ru-RU" sz="2400" b="1" dirty="0" smtClean="0">
                <a:solidFill>
                  <a:srgbClr val="00B050"/>
                </a:solidFill>
              </a:rPr>
            </a:br>
            <a:r>
              <a:rPr lang="ru-RU" sz="2400" b="1" dirty="0" smtClean="0">
                <a:solidFill>
                  <a:srgbClr val="00B050"/>
                </a:solidFill>
              </a:rPr>
              <a:t>Зеленью леса одело.</a:t>
            </a:r>
            <a:br>
              <a:rPr lang="ru-RU" sz="2400" b="1" dirty="0" smtClean="0">
                <a:solidFill>
                  <a:srgbClr val="00B050"/>
                </a:solidFill>
              </a:rPr>
            </a:br>
            <a:r>
              <a:rPr lang="ru-RU" sz="2400" b="1" dirty="0" smtClean="0">
                <a:solidFill>
                  <a:srgbClr val="00B050"/>
                </a:solidFill>
              </a:rPr>
              <a:t> Выросли грибы в бору,</a:t>
            </a:r>
            <a:br>
              <a:rPr lang="ru-RU" sz="2400" b="1" dirty="0" smtClean="0">
                <a:solidFill>
                  <a:srgbClr val="00B050"/>
                </a:solidFill>
              </a:rPr>
            </a:br>
            <a:r>
              <a:rPr lang="ru-RU" sz="2400" b="1" dirty="0" smtClean="0">
                <a:solidFill>
                  <a:srgbClr val="00B050"/>
                </a:solidFill>
              </a:rPr>
              <a:t>Вон - лисичек россыпь!</a:t>
            </a:r>
            <a:br>
              <a:rPr lang="ru-RU" sz="2400" b="1" dirty="0" smtClean="0">
                <a:solidFill>
                  <a:srgbClr val="00B050"/>
                </a:solidFill>
              </a:rPr>
            </a:br>
            <a:r>
              <a:rPr lang="ru-RU" sz="2400" b="1" dirty="0" smtClean="0">
                <a:solidFill>
                  <a:srgbClr val="00B050"/>
                </a:solidFill>
              </a:rPr>
              <a:t>Комары звенят в жару</a:t>
            </a:r>
            <a:br>
              <a:rPr lang="ru-RU" sz="2400" b="1" dirty="0" smtClean="0">
                <a:solidFill>
                  <a:srgbClr val="00B050"/>
                </a:solidFill>
              </a:rPr>
            </a:br>
            <a:r>
              <a:rPr lang="ru-RU" sz="2400" b="1" dirty="0" smtClean="0">
                <a:solidFill>
                  <a:srgbClr val="00B050"/>
                </a:solidFill>
              </a:rPr>
              <a:t>И летают осы.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1700808"/>
            <a:ext cx="7993062" cy="4781550"/>
          </a:xfrm>
        </p:spPr>
        <p:txBody>
          <a:bodyPr/>
          <a:lstStyle/>
          <a:p>
            <a:pPr>
              <a:buNone/>
            </a:pPr>
            <a:endParaRPr lang="ru-RU" sz="2000" b="1" dirty="0" smtClean="0">
              <a:solidFill>
                <a:srgbClr val="00B050"/>
              </a:solidFill>
            </a:endParaRPr>
          </a:p>
          <a:p>
            <a:endParaRPr lang="ru-RU" sz="2000" dirty="0"/>
          </a:p>
        </p:txBody>
      </p:sp>
      <p:pic>
        <p:nvPicPr>
          <p:cNvPr id="2050" name="Picture 2" descr="G:\DCIM\100KC182\100_2425.JPG"/>
          <p:cNvPicPr>
            <a:picLocks noChangeAspect="1" noChangeArrowheads="1"/>
          </p:cNvPicPr>
          <p:nvPr/>
        </p:nvPicPr>
        <p:blipFill>
          <a:blip r:embed="rId3" cstate="print"/>
          <a:srcRect l="6531" t="12201" r="1806" b="4641"/>
          <a:stretch>
            <a:fillRect/>
          </a:stretch>
        </p:blipFill>
        <p:spPr bwMode="auto">
          <a:xfrm>
            <a:off x="2987824" y="2420888"/>
            <a:ext cx="5820646" cy="3960440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Вот и наступила осень,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Яблок у нее попросим 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-Повезло нам с урожаем 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-Три корзины </a:t>
            </a:r>
            <a:r>
              <a:rPr lang="ru-RU" sz="2000" b="1" dirty="0" smtClean="0">
                <a:solidFill>
                  <a:srgbClr val="FF0000"/>
                </a:solidFill>
              </a:rPr>
              <a:t>набираем!</a:t>
            </a:r>
            <a:endParaRPr lang="ru-RU" sz="2000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971600" y="1772816"/>
            <a:ext cx="7993062" cy="4781550"/>
          </a:xfrm>
        </p:spPr>
        <p:txBody>
          <a:bodyPr/>
          <a:lstStyle/>
          <a:p>
            <a:pPr>
              <a:buNone/>
            </a:pP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3074" name="Picture 2" descr="G:\DCIM\100KC182\100_24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5" y="1628800"/>
            <a:ext cx="6072675" cy="4554506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51" y="260647"/>
            <a:ext cx="7488881" cy="7200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548680"/>
            <a:ext cx="7993062" cy="5905078"/>
          </a:xfrm>
        </p:spPr>
        <p:txBody>
          <a:bodyPr/>
          <a:lstStyle/>
          <a:p>
            <a:pPr algn="ctr">
              <a:buNone/>
            </a:pPr>
            <a:r>
              <a:rPr lang="ru-RU" i="1" dirty="0" smtClean="0">
                <a:solidFill>
                  <a:srgbClr val="660066"/>
                </a:solidFill>
              </a:rPr>
              <a:t>Авторы данного пособия надеются, что его использование сможет повысить эффективность коррекционной работы учителя-логопеда с детьми различных возрастных групп. А также послужит идеей для любого творческого педагога в расширении функций логопедического коврика (ведь известно, что нет предела совершенству)!</a:t>
            </a:r>
          </a:p>
          <a:p>
            <a:pPr algn="ctr">
              <a:buNone/>
            </a:pPr>
            <a:endParaRPr lang="ru-RU" i="1" dirty="0">
              <a:solidFill>
                <a:srgbClr val="660066"/>
              </a:solidFill>
            </a:endParaRPr>
          </a:p>
        </p:txBody>
      </p:sp>
      <p:pic>
        <p:nvPicPr>
          <p:cNvPr id="8194" name="Picture 2" descr="http://www.calorizator.ru/sites/default/files/product/cherr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66992" y="4680991"/>
            <a:ext cx="2177008" cy="2177009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ДЕТСКИЕ\Развитие ребенка\RazvitiePrint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004048" y="3717032"/>
            <a:ext cx="3816424" cy="2862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Артикуляционная гимнастика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(Зайчик прячет в траве картинки, которые нужно найти и выполнить предложенные упражнения для язычка)</a:t>
            </a: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</a:br>
            <a:endParaRPr lang="ru-RU" sz="20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Содержимое 4" descr="100_236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71600" y="1844824"/>
            <a:ext cx="3744415" cy="2808311"/>
          </a:xfrm>
        </p:spPr>
      </p:pic>
      <p:sp>
        <p:nvSpPr>
          <p:cNvPr id="7" name="Прямоугольник 6"/>
          <p:cNvSpPr/>
          <p:nvPr/>
        </p:nvSpPr>
        <p:spPr>
          <a:xfrm>
            <a:off x="5004048" y="1484784"/>
            <a:ext cx="37444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Под высокою сосной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Мы грибок нашли с тобой.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Чтобы рос боровичок,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Подними вверх язычок.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dirty="0" smtClean="0">
                <a:solidFill>
                  <a:srgbClr val="C00000"/>
                </a:solidFill>
              </a:rPr>
              <a:t>Словообразование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2800" dirty="0" smtClean="0"/>
              <a:t> 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 Обучение детей первоначальным навыкам словообразования существительных с уменьшительно-ласкательными суффиксами .</a:t>
            </a:r>
            <a:br>
              <a:rPr lang="ru-RU" sz="2800" dirty="0" smtClean="0"/>
            </a:br>
            <a:endParaRPr lang="ru-RU" sz="2000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900113" y="4725144"/>
            <a:ext cx="2303735" cy="1656606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ДЕТСКИЕ\Развитие ребенка\RazvitiePri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56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921625" cy="922337"/>
          </a:xfrm>
        </p:spPr>
        <p:txBody>
          <a:bodyPr/>
          <a:lstStyle/>
          <a:p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 smtClean="0">
                <a:solidFill>
                  <a:srgbClr val="C00000"/>
                </a:solidFill>
              </a:rPr>
              <a:t>Игра «</a:t>
            </a:r>
            <a:r>
              <a:rPr lang="ru-RU" sz="3600" dirty="0" err="1" smtClean="0">
                <a:solidFill>
                  <a:srgbClr val="C00000"/>
                </a:solidFill>
              </a:rPr>
              <a:t>Большой-маленький</a:t>
            </a:r>
            <a:r>
              <a:rPr lang="ru-RU" sz="3600" dirty="0" smtClean="0">
                <a:solidFill>
                  <a:srgbClr val="C00000"/>
                </a:solidFill>
              </a:rPr>
              <a:t>»</a:t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2800" i="1" dirty="0" smtClean="0">
                <a:solidFill>
                  <a:schemeClr val="bg2">
                    <a:lumMod val="25000"/>
                  </a:schemeClr>
                </a:solidFill>
              </a:rPr>
              <a:t>(лексический материал подбирается соответственно теме и возрасту детей)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Содержимое 3" descr="100_2368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708944" y="1600200"/>
            <a:ext cx="6375400" cy="4781550"/>
          </a:xfrm>
        </p:spPr>
      </p:pic>
    </p:spTree>
  </p:cSld>
  <p:clrMapOvr>
    <a:masterClrMapping/>
  </p:clrMapOvr>
  <p:transition>
    <p:wipe dir="d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200" dirty="0" smtClean="0"/>
              <a:t> Обучение словообразованию наиболее употребительных притяжательных прилагательных.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00113" y="4581128"/>
            <a:ext cx="5328071" cy="1800622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ДЕТСКИЕ\Развитие ребенка\RazvitiePrin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56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921625" cy="922337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Игра «Чей хвост? Чья голова?» </a:t>
            </a:r>
          </a:p>
        </p:txBody>
      </p:sp>
      <p:pic>
        <p:nvPicPr>
          <p:cNvPr id="7" name="100_2381.MO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847850" y="1704975"/>
            <a:ext cx="6096000" cy="4572000"/>
          </a:xfrm>
          <a:prstGeom prst="rect">
            <a:avLst/>
          </a:prstGeom>
        </p:spPr>
      </p:pic>
    </p:spTree>
  </p:cSld>
  <p:clrMapOvr>
    <a:masterClrMapping/>
  </p:clrMapOvr>
  <p:transition>
    <p:wip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azviti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Razvitie</Template>
  <TotalTime>355</TotalTime>
  <Words>696</Words>
  <Application>Microsoft Office PowerPoint</Application>
  <PresentationFormat>Экран (4:3)</PresentationFormat>
  <Paragraphs>106</Paragraphs>
  <Slides>43</Slides>
  <Notes>1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Razvitie</vt:lpstr>
      <vt:lpstr>Наглядное пособие «Логопедический коврик»</vt:lpstr>
      <vt:lpstr>Слайд 2</vt:lpstr>
      <vt:lpstr> Этот коврик – не картинка. Он – полезная новинка. С ним наглядней объяснять, Чтоб ребенку всё понять.</vt:lpstr>
      <vt:lpstr> Наш многофункциональный коврик позволяет решать следующие задачи:</vt:lpstr>
      <vt:lpstr> Артикуляционная гимнастика (Зайчик прячет в траве картинки, которые нужно найти и выполнить предложенные упражнения для язычка)  </vt:lpstr>
      <vt:lpstr>      Словообразование      Обучение детей первоначальным навыкам словообразования существительных с уменьшительно-ласкательными суффиксами . </vt:lpstr>
      <vt:lpstr> Игра «Большой-маленький» (лексический материал подбирается соответственно теме и возрасту детей)</vt:lpstr>
      <vt:lpstr>        Обучение словообразованию наиболее употребительных притяжательных прилагательных.   </vt:lpstr>
      <vt:lpstr>Игра «Чей хвост? Чья голова?» </vt:lpstr>
      <vt:lpstr>Слайд 10</vt:lpstr>
      <vt:lpstr>Игра «Назови детеныша»</vt:lpstr>
      <vt:lpstr>   Развитие фонематического восприятия   </vt:lpstr>
      <vt:lpstr> Игра «Подбери рифму»</vt:lpstr>
      <vt:lpstr>       </vt:lpstr>
      <vt:lpstr> Игра «Весёлый червяк» Условия игры: на яблоне висит яблоко с червяком внутри. Если видна голова червяка, то нужно назвать первый звук в словах. Если виден хвост – последний звук.</vt:lpstr>
      <vt:lpstr> Игра «Веселый червяк»</vt:lpstr>
      <vt:lpstr>Слайд 17</vt:lpstr>
      <vt:lpstr>Игра «Подбери слова к заданному звуку»</vt:lpstr>
      <vt:lpstr>Подготовка к обучению грамоте</vt:lpstr>
      <vt:lpstr>Игра «Подбери слоговую схему»</vt:lpstr>
      <vt:lpstr>Употребление предложно-падежных конструкций.</vt:lpstr>
      <vt:lpstr> Игра «Маленькие слова-помощники» (используются схемы предлогов)</vt:lpstr>
      <vt:lpstr>«Яблоко падает с дерева»</vt:lpstr>
      <vt:lpstr>«Дым идет из трубы»</vt:lpstr>
      <vt:lpstr>«Ёжик идет к домику»</vt:lpstr>
      <vt:lpstr>«Снеговик стоит между деревом и домом»</vt:lpstr>
      <vt:lpstr>Словоизменение</vt:lpstr>
      <vt:lpstr>Игра «Один – много»</vt:lpstr>
      <vt:lpstr>Слайд 29</vt:lpstr>
      <vt:lpstr>Игра «Чего не стало?»</vt:lpstr>
      <vt:lpstr>Слайд 31</vt:lpstr>
      <vt:lpstr>Игра «1-2-5»</vt:lpstr>
      <vt:lpstr>  </vt:lpstr>
      <vt:lpstr>Шнуровка «Дорожка»</vt:lpstr>
      <vt:lpstr>Задание «Прикрепи снежинки»</vt:lpstr>
      <vt:lpstr>     Развитие навыков обобщения, классификации, исключения.</vt:lpstr>
      <vt:lpstr>Игра «Четвертый лишний»</vt:lpstr>
      <vt:lpstr> Формирование представлений о временах года</vt:lpstr>
      <vt:lpstr>Игра «Круглый год»</vt:lpstr>
      <vt:lpstr>Слайд 40</vt:lpstr>
      <vt:lpstr>  Вот и лето подоспело, Зеленью леса одело.  Выросли грибы в бору, Вон - лисичек россыпь! Комары звенят в жару И летают осы.</vt:lpstr>
      <vt:lpstr>Вот и наступила осень, Яблок у нее попросим  -Повезло нам с урожаем  -Три корзины набираем!</vt:lpstr>
      <vt:lpstr>Слайд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Наглядное пособие «Логопедический коврик»</dc:title>
  <dc:creator>Евгений</dc:creator>
  <cp:lastModifiedBy>Евгений</cp:lastModifiedBy>
  <cp:revision>35</cp:revision>
  <dcterms:created xsi:type="dcterms:W3CDTF">2013-02-20T10:56:42Z</dcterms:created>
  <dcterms:modified xsi:type="dcterms:W3CDTF">2013-02-21T16:16:36Z</dcterms:modified>
</cp:coreProperties>
</file>